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3" r:id="rId3"/>
    <p:sldId id="292" r:id="rId4"/>
    <p:sldId id="257" r:id="rId5"/>
    <p:sldId id="289" r:id="rId6"/>
    <p:sldId id="290" r:id="rId7"/>
    <p:sldId id="260" r:id="rId8"/>
    <p:sldId id="259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5" r:id="rId20"/>
    <p:sldId id="276" r:id="rId21"/>
    <p:sldId id="280" r:id="rId22"/>
    <p:sldId id="281" r:id="rId23"/>
    <p:sldId id="274" r:id="rId24"/>
    <p:sldId id="272" r:id="rId25"/>
    <p:sldId id="278" r:id="rId26"/>
    <p:sldId id="277" r:id="rId27"/>
    <p:sldId id="286" r:id="rId28"/>
    <p:sldId id="283" r:id="rId29"/>
    <p:sldId id="287" r:id="rId30"/>
    <p:sldId id="288" r:id="rId31"/>
    <p:sldId id="284" r:id="rId32"/>
    <p:sldId id="279" r:id="rId33"/>
    <p:sldId id="282" r:id="rId34"/>
    <p:sldId id="261" r:id="rId35"/>
    <p:sldId id="27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B43CF-7C43-40B3-8444-4884997AB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8049" y="1110344"/>
            <a:ext cx="9386563" cy="3667038"/>
          </a:xfrm>
        </p:spPr>
        <p:txBody>
          <a:bodyPr>
            <a:normAutofit/>
          </a:bodyPr>
          <a:lstStyle/>
          <a:p>
            <a:r>
              <a:rPr lang="ru-RU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ДИСКУРСИВНЫЕ СЛОВА В КУЛЛУИ: КОРПУСНОЕ ИССЛЕДОВАНИЕ</a:t>
            </a:r>
            <a:br>
              <a:rPr lang="ru-RU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ru-RU" sz="4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F7C6EA-9B0E-4ADB-BB5A-E9E9120D0C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Ю.В. Мазурова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Институт языкознания РАН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2808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569791A-64B3-4A7B-A220-D136787CA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363894"/>
            <a:ext cx="9167359" cy="554732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(1)	ha	</a:t>
            </a:r>
            <a:r>
              <a:rPr lang="en-US" sz="2800" dirty="0" err="1"/>
              <a:t>inha</a:t>
            </a:r>
            <a:r>
              <a:rPr lang="en-US" sz="2800" dirty="0"/>
              <a:t>	</a:t>
            </a:r>
            <a:r>
              <a:rPr lang="ru-RU" sz="2800" dirty="0"/>
              <a:t>			</a:t>
            </a:r>
            <a:r>
              <a:rPr lang="en-US" sz="2800" dirty="0" err="1"/>
              <a:t>ʃuɳ</a:t>
            </a:r>
            <a:r>
              <a:rPr lang="en-US" sz="2800" dirty="0"/>
              <a:t>-n-a	</a:t>
            </a:r>
            <a:r>
              <a:rPr lang="ru-RU" sz="2800" dirty="0"/>
              <a:t>				</a:t>
            </a:r>
            <a:r>
              <a:rPr lang="en-US" sz="2800" dirty="0"/>
              <a:t>	</a:t>
            </a:r>
            <a:endParaRPr lang="ru-RU" sz="2800" dirty="0"/>
          </a:p>
          <a:p>
            <a:pPr marL="0" indent="0">
              <a:buNone/>
            </a:pPr>
            <a:r>
              <a:rPr lang="en-US" sz="2800" dirty="0"/>
              <a:t>		</a:t>
            </a:r>
            <a:r>
              <a:rPr lang="ru-RU" sz="2000" dirty="0"/>
              <a:t>да		3</a:t>
            </a:r>
            <a:r>
              <a:rPr lang="en-US" sz="2000" dirty="0"/>
              <a:t>PL.PROX.OBL	</a:t>
            </a:r>
            <a:r>
              <a:rPr lang="ru-RU" sz="2000" dirty="0"/>
              <a:t>	слушать-</a:t>
            </a:r>
            <a:r>
              <a:rPr lang="en-US" sz="2000" dirty="0"/>
              <a:t>GERV\FUT.ASSR-M	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800" dirty="0"/>
              <a:t>		</a:t>
            </a:r>
            <a:r>
              <a:rPr lang="en-US" sz="2800" dirty="0" err="1"/>
              <a:t>bol</a:t>
            </a:r>
            <a:r>
              <a:rPr lang="en-US" sz="2800" dirty="0"/>
              <a:t>-a</a:t>
            </a:r>
            <a:r>
              <a:rPr lang="ru-RU" sz="2800" dirty="0"/>
              <a:t>					</a:t>
            </a:r>
            <a:r>
              <a:rPr lang="en-US" sz="2800" dirty="0" err="1"/>
              <a:t>dzɛɳɖe</a:t>
            </a:r>
            <a:r>
              <a:rPr lang="en-US" sz="2800" dirty="0"/>
              <a:t>	</a:t>
            </a:r>
            <a:r>
              <a:rPr lang="ru-RU" sz="2800" dirty="0"/>
              <a:t>	</a:t>
            </a:r>
            <a:r>
              <a:rPr lang="en-US" sz="2800" dirty="0" err="1"/>
              <a:t>na</a:t>
            </a:r>
            <a:r>
              <a:rPr lang="ru-RU" sz="2800" dirty="0"/>
              <a:t> </a:t>
            </a:r>
            <a:r>
              <a:rPr lang="en-US" sz="2800" dirty="0"/>
              <a:t>/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		</a:t>
            </a:r>
            <a:r>
              <a:rPr lang="ru-RU" sz="2000" dirty="0"/>
              <a:t>говорить-</a:t>
            </a:r>
            <a:r>
              <a:rPr lang="en-US" sz="2000" dirty="0"/>
              <a:t>GER\IPFV	</a:t>
            </a:r>
            <a:r>
              <a:rPr lang="ru-RU" sz="2000" dirty="0"/>
              <a:t>как				</a:t>
            </a:r>
            <a:r>
              <a:rPr lang="en-US" sz="2000" dirty="0"/>
              <a:t>DISC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		</a:t>
            </a:r>
            <a:r>
              <a:rPr lang="en-US" sz="2800" dirty="0" err="1"/>
              <a:t>ʈʰik</a:t>
            </a:r>
            <a:r>
              <a:rPr lang="en-US" sz="2800" dirty="0"/>
              <a:t>			</a:t>
            </a:r>
            <a:r>
              <a:rPr lang="en-US" sz="2800" dirty="0" err="1"/>
              <a:t>sa</a:t>
            </a:r>
            <a:r>
              <a:rPr lang="en-US" sz="2800" dirty="0"/>
              <a:t>	?</a:t>
            </a:r>
          </a:p>
          <a:p>
            <a:pPr marL="0" indent="0">
              <a:buNone/>
            </a:pPr>
            <a:r>
              <a:rPr lang="ru-RU" sz="2800" dirty="0"/>
              <a:t>		хорошо	</a:t>
            </a:r>
            <a:r>
              <a:rPr lang="en-US" sz="2800" dirty="0"/>
              <a:t>COP.PRS.SG	</a:t>
            </a:r>
            <a:endParaRPr lang="ru-RU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‎	‘</a:t>
            </a:r>
            <a:r>
              <a:rPr lang="ru-RU" sz="2800" dirty="0"/>
              <a:t>Да, эти люди будут слушать, как я скажу, ладно?’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007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569791A-64B3-4A7B-A220-D136787CA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363894"/>
            <a:ext cx="9167359" cy="554732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(1)	</a:t>
            </a:r>
            <a:r>
              <a:rPr lang="en-US" sz="2800" dirty="0">
                <a:solidFill>
                  <a:schemeClr val="tx1"/>
                </a:solidFill>
              </a:rPr>
              <a:t>ha</a:t>
            </a:r>
            <a:r>
              <a:rPr lang="en-US" sz="2800" dirty="0"/>
              <a:t>	</a:t>
            </a:r>
            <a:r>
              <a:rPr lang="en-US" sz="2800" dirty="0" err="1"/>
              <a:t>inha</a:t>
            </a:r>
            <a:r>
              <a:rPr lang="en-US" sz="2800" dirty="0"/>
              <a:t>	</a:t>
            </a:r>
            <a:r>
              <a:rPr lang="ru-RU" sz="2800" dirty="0"/>
              <a:t>			</a:t>
            </a:r>
            <a:r>
              <a:rPr lang="en-US" sz="2800" dirty="0" err="1"/>
              <a:t>ʃuɳ</a:t>
            </a:r>
            <a:r>
              <a:rPr lang="en-US" sz="2800" dirty="0"/>
              <a:t>-n-a	</a:t>
            </a:r>
            <a:r>
              <a:rPr lang="ru-RU" sz="2800" dirty="0"/>
              <a:t>				</a:t>
            </a:r>
            <a:r>
              <a:rPr lang="en-US" sz="2800" dirty="0"/>
              <a:t>	</a:t>
            </a:r>
            <a:endParaRPr lang="ru-RU" sz="2800" dirty="0"/>
          </a:p>
          <a:p>
            <a:pPr marL="0" indent="0">
              <a:buNone/>
            </a:pPr>
            <a:r>
              <a:rPr lang="en-US" sz="2800" dirty="0"/>
              <a:t>		</a:t>
            </a:r>
            <a:r>
              <a:rPr lang="ru-RU" sz="2000" dirty="0">
                <a:solidFill>
                  <a:schemeClr val="tx1"/>
                </a:solidFill>
              </a:rPr>
              <a:t>да	</a:t>
            </a:r>
            <a:r>
              <a:rPr lang="ru-RU" sz="2000" dirty="0"/>
              <a:t>	3</a:t>
            </a:r>
            <a:r>
              <a:rPr lang="en-US" sz="2000" dirty="0"/>
              <a:t>PL.PROX.OBL	</a:t>
            </a:r>
            <a:r>
              <a:rPr lang="ru-RU" sz="2000" dirty="0"/>
              <a:t>	слушать-</a:t>
            </a:r>
            <a:r>
              <a:rPr lang="en-US" sz="2000" dirty="0"/>
              <a:t>GERV\FUT.ASSR-M	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800" dirty="0"/>
              <a:t>		</a:t>
            </a:r>
            <a:r>
              <a:rPr lang="en-US" sz="2800" dirty="0" err="1"/>
              <a:t>bol</a:t>
            </a:r>
            <a:r>
              <a:rPr lang="en-US" sz="2800" dirty="0"/>
              <a:t>-a</a:t>
            </a:r>
            <a:r>
              <a:rPr lang="ru-RU" sz="2800" dirty="0"/>
              <a:t>					</a:t>
            </a:r>
            <a:r>
              <a:rPr lang="en-US" sz="2800" dirty="0" err="1"/>
              <a:t>dzɛɳɖe</a:t>
            </a:r>
            <a:r>
              <a:rPr lang="en-US" sz="2800" dirty="0"/>
              <a:t>	</a:t>
            </a:r>
            <a:r>
              <a:rPr lang="ru-RU" sz="2800" dirty="0"/>
              <a:t>	</a:t>
            </a:r>
            <a:r>
              <a:rPr lang="en-US" sz="2800" b="1" dirty="0" err="1">
                <a:solidFill>
                  <a:srgbClr val="00B0F0"/>
                </a:solidFill>
              </a:rPr>
              <a:t>na</a:t>
            </a:r>
            <a:r>
              <a:rPr lang="en-US" sz="2800" dirty="0">
                <a:solidFill>
                  <a:srgbClr val="00B0F0"/>
                </a:solidFill>
              </a:rPr>
              <a:t>	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/</a:t>
            </a:r>
            <a:endParaRPr lang="ru-RU" sz="28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sz="2800" dirty="0"/>
              <a:t>		</a:t>
            </a:r>
            <a:r>
              <a:rPr lang="ru-RU" sz="2000" dirty="0"/>
              <a:t>говорить-</a:t>
            </a:r>
            <a:r>
              <a:rPr lang="en-US" sz="2000" dirty="0"/>
              <a:t>GER\IPFV	</a:t>
            </a:r>
            <a:r>
              <a:rPr lang="ru-RU" sz="2000" dirty="0"/>
              <a:t>как				</a:t>
            </a:r>
            <a:r>
              <a:rPr lang="en-US" sz="2000" b="1" dirty="0">
                <a:solidFill>
                  <a:srgbClr val="00B0F0"/>
                </a:solidFill>
              </a:rPr>
              <a:t>DISC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		</a:t>
            </a:r>
            <a:r>
              <a:rPr lang="en-US" sz="2800" dirty="0" err="1">
                <a:solidFill>
                  <a:schemeClr val="tx1"/>
                </a:solidFill>
              </a:rPr>
              <a:t>ʈʰik</a:t>
            </a:r>
            <a:r>
              <a:rPr lang="en-US" sz="2800" dirty="0">
                <a:solidFill>
                  <a:schemeClr val="tx1"/>
                </a:solidFill>
              </a:rPr>
              <a:t>			</a:t>
            </a:r>
            <a:r>
              <a:rPr lang="en-US" sz="2800" dirty="0" err="1">
                <a:solidFill>
                  <a:schemeClr val="tx1"/>
                </a:solidFill>
              </a:rPr>
              <a:t>sa</a:t>
            </a:r>
            <a:r>
              <a:rPr lang="en-US" sz="2800" dirty="0">
                <a:solidFill>
                  <a:schemeClr val="tx1"/>
                </a:solidFill>
              </a:rPr>
              <a:t>	?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		хорошо	</a:t>
            </a:r>
            <a:r>
              <a:rPr lang="en-US" sz="2800" dirty="0">
                <a:solidFill>
                  <a:schemeClr val="tx1"/>
                </a:solidFill>
              </a:rPr>
              <a:t>COP.PRS.SG	</a:t>
            </a:r>
            <a:endParaRPr lang="ru-RU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‎	‘</a:t>
            </a:r>
            <a:r>
              <a:rPr lang="ru-RU" sz="2800" dirty="0"/>
              <a:t>Да, эти люди будут слушать, как я скажу, ладно?’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915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569791A-64B3-4A7B-A220-D136787CA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363894"/>
            <a:ext cx="9167359" cy="554732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(1)	</a:t>
            </a:r>
            <a:r>
              <a:rPr lang="en-US" sz="2800" dirty="0">
                <a:solidFill>
                  <a:srgbClr val="00B050"/>
                </a:solidFill>
              </a:rPr>
              <a:t>ha</a:t>
            </a:r>
            <a:r>
              <a:rPr lang="en-US" sz="2800" dirty="0"/>
              <a:t>	</a:t>
            </a:r>
            <a:r>
              <a:rPr lang="en-US" sz="2800" dirty="0" err="1"/>
              <a:t>inha</a:t>
            </a:r>
            <a:r>
              <a:rPr lang="en-US" sz="2800" dirty="0"/>
              <a:t>	</a:t>
            </a:r>
            <a:r>
              <a:rPr lang="ru-RU" sz="2800" dirty="0"/>
              <a:t>			</a:t>
            </a:r>
            <a:r>
              <a:rPr lang="en-US" sz="2800" dirty="0" err="1"/>
              <a:t>ʃuɳ</a:t>
            </a:r>
            <a:r>
              <a:rPr lang="en-US" sz="2800" dirty="0"/>
              <a:t>-n-a	</a:t>
            </a:r>
            <a:r>
              <a:rPr lang="ru-RU" sz="2800" dirty="0"/>
              <a:t>				</a:t>
            </a:r>
            <a:r>
              <a:rPr lang="en-US" sz="2800" dirty="0"/>
              <a:t>	</a:t>
            </a:r>
            <a:endParaRPr lang="ru-RU" sz="2800" dirty="0"/>
          </a:p>
          <a:p>
            <a:pPr marL="0" indent="0">
              <a:buNone/>
            </a:pPr>
            <a:r>
              <a:rPr lang="en-US" sz="2800" dirty="0"/>
              <a:t>		</a:t>
            </a:r>
            <a:r>
              <a:rPr lang="ru-RU" sz="2000" dirty="0">
                <a:solidFill>
                  <a:srgbClr val="00B050"/>
                </a:solidFill>
              </a:rPr>
              <a:t>да</a:t>
            </a:r>
            <a:r>
              <a:rPr lang="ru-RU" sz="2000" dirty="0"/>
              <a:t>		3</a:t>
            </a:r>
            <a:r>
              <a:rPr lang="en-US" sz="2000" dirty="0"/>
              <a:t>PL.PROX.OBL	</a:t>
            </a:r>
            <a:r>
              <a:rPr lang="ru-RU" sz="2000" dirty="0"/>
              <a:t>	слушать-</a:t>
            </a:r>
            <a:r>
              <a:rPr lang="en-US" sz="2000" dirty="0"/>
              <a:t>GERV\FUT.ASSR-M	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800" dirty="0"/>
              <a:t>		</a:t>
            </a:r>
            <a:r>
              <a:rPr lang="en-US" sz="2800" dirty="0" err="1"/>
              <a:t>bol</a:t>
            </a:r>
            <a:r>
              <a:rPr lang="en-US" sz="2800" dirty="0"/>
              <a:t>-a</a:t>
            </a:r>
            <a:r>
              <a:rPr lang="ru-RU" sz="2800" dirty="0"/>
              <a:t>					</a:t>
            </a:r>
            <a:r>
              <a:rPr lang="en-US" sz="2800" dirty="0" err="1"/>
              <a:t>dzɛɳɖe</a:t>
            </a:r>
            <a:r>
              <a:rPr lang="en-US" sz="2800" dirty="0"/>
              <a:t>	</a:t>
            </a:r>
            <a:r>
              <a:rPr lang="ru-RU" sz="2800" dirty="0"/>
              <a:t>	</a:t>
            </a:r>
            <a:r>
              <a:rPr lang="en-US" sz="2800" b="1" dirty="0" err="1">
                <a:solidFill>
                  <a:srgbClr val="00B0F0"/>
                </a:solidFill>
              </a:rPr>
              <a:t>na</a:t>
            </a:r>
            <a:r>
              <a:rPr lang="en-US" sz="2800" dirty="0">
                <a:solidFill>
                  <a:srgbClr val="00B0F0"/>
                </a:solidFill>
              </a:rPr>
              <a:t>	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/</a:t>
            </a:r>
            <a:endParaRPr lang="ru-RU" sz="28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sz="2800" dirty="0"/>
              <a:t>		</a:t>
            </a:r>
            <a:r>
              <a:rPr lang="ru-RU" sz="2000" dirty="0"/>
              <a:t>говорить-</a:t>
            </a:r>
            <a:r>
              <a:rPr lang="en-US" sz="2000" dirty="0"/>
              <a:t>GER\IPFV	</a:t>
            </a:r>
            <a:r>
              <a:rPr lang="ru-RU" sz="2000" dirty="0"/>
              <a:t>как				</a:t>
            </a:r>
            <a:r>
              <a:rPr lang="en-US" sz="2000" b="1" dirty="0">
                <a:solidFill>
                  <a:srgbClr val="00B0F0"/>
                </a:solidFill>
              </a:rPr>
              <a:t>DISC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		</a:t>
            </a:r>
            <a:r>
              <a:rPr lang="en-US" sz="2800" dirty="0" err="1">
                <a:solidFill>
                  <a:srgbClr val="00B050"/>
                </a:solidFill>
              </a:rPr>
              <a:t>ʈʰik</a:t>
            </a:r>
            <a:r>
              <a:rPr lang="en-US" sz="2800" dirty="0">
                <a:solidFill>
                  <a:srgbClr val="00B050"/>
                </a:solidFill>
              </a:rPr>
              <a:t>			</a:t>
            </a:r>
            <a:r>
              <a:rPr lang="en-US" sz="2800" dirty="0" err="1">
                <a:solidFill>
                  <a:srgbClr val="00B050"/>
                </a:solidFill>
              </a:rPr>
              <a:t>sa</a:t>
            </a:r>
            <a:r>
              <a:rPr lang="en-US" sz="2800" dirty="0"/>
              <a:t>	?</a:t>
            </a:r>
          </a:p>
          <a:p>
            <a:pPr marL="0" indent="0">
              <a:buNone/>
            </a:pPr>
            <a:r>
              <a:rPr lang="ru-RU" sz="2800" dirty="0"/>
              <a:t>		</a:t>
            </a:r>
            <a:r>
              <a:rPr lang="ru-RU" sz="2800" dirty="0">
                <a:solidFill>
                  <a:srgbClr val="00B050"/>
                </a:solidFill>
              </a:rPr>
              <a:t>хорошо	</a:t>
            </a:r>
            <a:r>
              <a:rPr lang="en-US" sz="2800" dirty="0">
                <a:solidFill>
                  <a:srgbClr val="00B050"/>
                </a:solidFill>
              </a:rPr>
              <a:t>COP.PRS.SG</a:t>
            </a:r>
            <a:r>
              <a:rPr lang="en-US" sz="2800" dirty="0"/>
              <a:t>	</a:t>
            </a:r>
            <a:endParaRPr lang="ru-RU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‎	‘</a:t>
            </a:r>
            <a:r>
              <a:rPr lang="ru-RU" sz="2800" dirty="0"/>
              <a:t>Да, эти люди будут слушать, как я скажу, ладно?’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4423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4926670-F7EC-48F6-A0C3-A19EA09B0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89249"/>
            <a:ext cx="8560870" cy="562197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apu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dui d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u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ɳ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de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ə </a:t>
            </a:r>
            <a:r>
              <a:rPr lang="en-US" sz="1800" b="1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na</a:t>
            </a:r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/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 k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ɛɳɖ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 k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ɛɳɖ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 b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ɛɳ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u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bol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ɳ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 /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i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Мы вдвоем будем говорить на местном языке. Как, мол, его делали. </a:t>
            </a:r>
            <a:endParaRPr lang="en-US" i="1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 in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u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ɳ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bola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dz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ɛɳɖ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 </a:t>
            </a:r>
            <a:r>
              <a:rPr lang="en-US" sz="1800" b="1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? </a:t>
            </a:r>
            <a:r>
              <a:rPr lang="ru-RU" sz="1800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ʈʰ</a:t>
            </a:r>
            <a:r>
              <a:rPr lang="en-US" sz="1800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ik</a:t>
            </a:r>
            <a:r>
              <a:rPr lang="en-US" sz="18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1800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sa</a:t>
            </a:r>
            <a:r>
              <a:rPr lang="ru-RU" sz="18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?</a:t>
            </a:r>
            <a:endParaRPr lang="en-US" sz="1800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0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Да, эти люди будут слушать как сказал, ладно</a:t>
            </a:r>
            <a:r>
              <a:rPr lang="en-US" i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T: </a:t>
            </a:r>
            <a:r>
              <a:rPr lang="ru-RU" sz="1800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atʃʰa</a:t>
            </a:r>
            <a:r>
              <a:rPr lang="ru-RU" sz="18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, </a:t>
            </a:r>
            <a:r>
              <a:rPr lang="ru-RU" sz="1800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atʃʰa</a:t>
            </a:r>
            <a:r>
              <a:rPr lang="ru-RU" sz="18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</a:t>
            </a:r>
            <a:endParaRPr lang="en-US" sz="1800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i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Хорошо, хорошо</a:t>
            </a:r>
            <a:r>
              <a:rPr lang="en-US" i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i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R: </a:t>
            </a:r>
            <a:r>
              <a:rPr lang="ru-RU" sz="1800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ʈʰik</a:t>
            </a:r>
            <a:r>
              <a:rPr lang="ru-RU" sz="18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ru-RU" sz="1800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sa</a:t>
            </a:r>
            <a:r>
              <a:rPr lang="ru-RU" sz="18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? </a:t>
            </a:r>
            <a:r>
              <a:rPr lang="ru-RU" sz="1800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, e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bɛɳu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bola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ru-RU" sz="1800" b="1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na</a:t>
            </a:r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/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i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</a:t>
            </a:r>
            <a:r>
              <a:rPr lang="ru-RU" b="0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адно? Да, он был сделан, я сказал.</a:t>
            </a:r>
            <a:endParaRPr lang="ru-RU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dzɛɳɖe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radzere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tɛimenə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bɛɳu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ru-RU" sz="1800" b="1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e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dzɛɳɖe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0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во времена раджи он был сделан.</a:t>
            </a:r>
            <a:endParaRPr lang="ru-RU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T: </a:t>
            </a:r>
            <a:r>
              <a:rPr lang="en-US" sz="18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ha,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radzare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taimanə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bɛɳu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ha e.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0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Да, он во времена раджи был сделан.</a:t>
            </a:r>
            <a:endParaRPr lang="ru-RU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7505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9A059AA-5FE2-4598-B5ED-39D846BA5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017037"/>
            <a:ext cx="9046061" cy="546773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: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dz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ɛɳɖ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kal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 bola </a:t>
            </a:r>
            <a:r>
              <a:rPr lang="en-US" sz="2400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si</a:t>
            </a:r>
            <a:r>
              <a:rPr lang="en-US" sz="24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 n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ɛ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g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ə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 </a:t>
            </a:r>
            <a:r>
              <a:rPr lang="en-US" sz="24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 bola </a:t>
            </a:r>
            <a:r>
              <a:rPr lang="en-US" sz="2400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si</a:t>
            </a:r>
            <a:r>
              <a:rPr lang="en-US" sz="24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/ be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ɽʰ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 | be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ɽʰ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i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Когда как говорят это в </a:t>
            </a:r>
            <a:r>
              <a:rPr lang="ru-RU" sz="2400" i="1" dirty="0" err="1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Наггаре</a:t>
            </a:r>
            <a:r>
              <a:rPr lang="ru-RU" sz="2400" i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Это как говорят замок.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T: k</a:t>
            </a:r>
            <a:r>
              <a:rPr lang="is-I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ɛsl= </a:t>
            </a:r>
            <a:r>
              <a:rPr lang="en-US" sz="24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ha,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beɽʰa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i="1" dirty="0" err="1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Касл</a:t>
            </a:r>
            <a:r>
              <a:rPr lang="ru-RU" sz="2400" i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… Да, замок</a:t>
            </a:r>
            <a:endParaRPr lang="ru-RU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R: </a:t>
            </a:r>
            <a:r>
              <a:rPr lang="en-US" sz="24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hai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na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? 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Не так ли? (хинди)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T: </a:t>
            </a:r>
            <a:r>
              <a:rPr lang="en-US" sz="24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ha. </a:t>
            </a:r>
            <a:endParaRPr lang="ru-RU" sz="2400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368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68524AB-70D3-4A75-85E0-14BE681F9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98580"/>
            <a:ext cx="8924764" cy="561264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R: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beɽʰa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…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tɛɳɖi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kal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bɛɳu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tʰi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Замок в тоже время был построен, не так ли, он тоже.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dʰjaɽi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tɔkʰe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kɔm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kɛra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tʰi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dzɛɳɖe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rati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ɔkʰe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bɛɳa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tʰi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Днем они там работали так. Ночью здесь строили.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T: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rati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ɔkʰe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bɛɳa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tʰi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</a:t>
            </a:r>
            <a:r>
              <a:rPr lang="en-US" sz="2400" u="sng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hai</a:t>
            </a:r>
            <a:r>
              <a:rPr lang="en-US" sz="2400" u="sng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u="sng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na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Ночью здесь строили. Так ведь? (хинди).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R: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badən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 bola </a:t>
            </a:r>
            <a:r>
              <a:rPr lang="en-US" sz="2400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si</a:t>
            </a:r>
            <a:r>
              <a:rPr lang="en-US" sz="24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|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dzebe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tei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pura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kɛru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\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Потом как говорят когда он закончил…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endParaRPr lang="ru-RU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T: </a:t>
            </a:r>
            <a:r>
              <a:rPr lang="en-US" sz="24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ha,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tɛɳɖa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Да, так.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7172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B70BA-69B7-48A2-A70F-2F25E51B3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1" y="624110"/>
            <a:ext cx="10291632" cy="75682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Зачин текста - членит фразу на тему и рему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BD934A-B24E-4AC1-A50F-6102D9D70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87624"/>
            <a:ext cx="8915400" cy="462359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ʈʰawa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|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ʈʰawa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kriʃən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bʰəgwan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-a-r-a			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məndər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Тхава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DISC	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Тхава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COP.PRS.SG	Кришна	бог-OBL-GEN-M	храм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‎ </a:t>
            </a:r>
            <a:r>
              <a:rPr lang="ru-RU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Тхава</a:t>
            </a:r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, 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ну, </a:t>
            </a:r>
            <a:r>
              <a:rPr lang="ru-RU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Тхава</a:t>
            </a:r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- это храм бога Кришны.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ase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si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na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/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deʃi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maɳhu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|	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1PL.DIR	COP.PRS.PL	DISC	местный	мужчина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deʃi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gɛl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-a		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mhari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|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|	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deʃi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rəwadz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/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	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местный	речь	-DIR.PL	1PL.POSS	F		местный	обычай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‎</a:t>
            </a:r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Мы 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ведь</a:t>
            </a:r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местные. Местная речь наша, местные обычаи.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ru-RU" dirty="0"/>
          </a:p>
        </p:txBody>
      </p:sp>
      <p:pic>
        <p:nvPicPr>
          <p:cNvPr id="4" name="Бригхурадж">
            <a:hlinkClick r:id="" action="ppaction://media"/>
            <a:extLst>
              <a:ext uri="{FF2B5EF4-FFF2-40B4-BE49-F238E27FC236}">
                <a16:creationId xmlns:a16="http://schemas.microsoft.com/office/drawing/2014/main" id="{CD98D2E5-5DEA-4485-9857-E261FD530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1045" y="5102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0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B70BA-69B7-48A2-A70F-2F25E51B3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883" y="624110"/>
            <a:ext cx="9955730" cy="75682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Зачин текста – с изменением порядка слов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BD934A-B24E-4AC1-A50F-6102D9D70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425959"/>
            <a:ext cx="8915401" cy="3475932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ɔ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ho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	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sa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na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ek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ʒ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at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ʃ	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здесь	быть-GER\IPFV	COP.PRS.SG	DISC		один	праздник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‎ ‎‎Здесь есть,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ну,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один праздник.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Нейтральный порядок: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 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ɔ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ek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ʒ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at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ʃ  		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hoa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	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sa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здесь	 один	праздник 	быть-GER\IPFV	COP.PRS.SG	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ru-RU" dirty="0"/>
          </a:p>
        </p:txBody>
      </p:sp>
      <p:pic>
        <p:nvPicPr>
          <p:cNvPr id="4" name="Ниту">
            <a:hlinkClick r:id="" action="ppaction://media"/>
            <a:extLst>
              <a:ext uri="{FF2B5EF4-FFF2-40B4-BE49-F238E27FC236}">
                <a16:creationId xmlns:a16="http://schemas.microsoft.com/office/drawing/2014/main" id="{8D0119AB-FE9E-4B93-8F94-6BD1745A1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3950" y="3058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6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7B953-9452-46FC-BF69-C1C7D703A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bʰɛi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CA7ADE-CAA8-4A3A-92B8-2F23E94FB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86204"/>
            <a:ext cx="8911687" cy="432501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Этимология прозрачная – ‘брат’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Употребляется в любом месте предложения для выражения разных трудно определяемых эмоций (ой, ай, эй)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Чаще всего употребляется в предложениях с глаголами речи, мысли, восприятия, знания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Есть устойчивое выражение </a:t>
            </a:r>
            <a:r>
              <a:rPr lang="is-I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 bʰɐi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с союзом </a:t>
            </a:r>
            <a:r>
              <a:rPr lang="is-I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‘что’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135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76B05-A16F-4B29-AD13-4ACB3A623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bʰɛi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633BA8-ABCC-4A87-9158-D10A03411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35494"/>
            <a:ext cx="8719490" cy="417572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С</a:t>
            </a:r>
            <a:r>
              <a:rPr lang="ru-RU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ентенциальный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актант при глаголах речи, мысли: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tə	teiri		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</a:t>
            </a: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laɽie		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bol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</a:t>
            </a: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u		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is-I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	bʰɐi</a:t>
            </a: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и	3SG.M.DIST.POSS	F	жена-ERG	говорить-PFV.SG.M	что	DISC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Mer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</a:t>
            </a: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		bʰai	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nɔts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</a:t>
            </a: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		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sa	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bəɖʰija	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1SG.POSS-M	брат	танцевать-GER\IPFV	COP.PRS.SG	прекрасный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‎</a:t>
            </a:r>
            <a:r>
              <a:rPr lang="ru-RU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И его жена сказала, 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что, мол,</a:t>
            </a:r>
            <a:r>
              <a:rPr lang="ru-RU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мой брат прекрасно танцует.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848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C40C3-4C37-4F7F-9731-EFA405D5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по документации куллуи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E82A06-B548-4550-8A66-E24B1AE68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7826" y="2105608"/>
            <a:ext cx="4768835" cy="37782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A3481-2244-4E56-8932-0620E61DFE09}"/>
              </a:ext>
            </a:extLst>
          </p:cNvPr>
          <p:cNvSpPr txBox="1"/>
          <p:nvPr/>
        </p:nvSpPr>
        <p:spPr>
          <a:xfrm>
            <a:off x="569167" y="2183363"/>
            <a:ext cx="613954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С 2014 г. по настоящее время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Участники в настоящее время: Юлия Мазурова, Анастасия Крылова, Евгения Ренковская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Полевое исследование в штате </a:t>
            </a:r>
            <a:r>
              <a:rPr lang="ru-RU" dirty="0" err="1"/>
              <a:t>Химачал</a:t>
            </a:r>
            <a:r>
              <a:rPr lang="ru-RU" dirty="0"/>
              <a:t>- </a:t>
            </a:r>
            <a:r>
              <a:rPr lang="ru-RU" dirty="0" err="1"/>
              <a:t>Прадеш</a:t>
            </a:r>
            <a:endParaRPr lang="ru-RU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Звуковой корпус куллуи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Сайт проекта </a:t>
            </a:r>
            <a:r>
              <a:rPr lang="en-US" dirty="0"/>
              <a:t>http://pahari-languages.ru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676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089CD-162B-4271-8A8F-4C93241C1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bʰɛi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F928A8-EC98-407A-A48E-9E5EA6F64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55576"/>
            <a:ext cx="8911687" cy="4455646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Можно без </a:t>
            </a:r>
            <a:r>
              <a:rPr lang="is-I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bʰɛi</a:t>
            </a:r>
            <a:endParaRPr lang="ru-RU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Teir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	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la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ɽ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bol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u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			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9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3SG.M.DIST.POSS-F		жена-ERG	говорить-PFV.SG.M		что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ha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ũ	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ts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ɔ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l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sa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pa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ɳ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ɳ-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</a:t>
            </a:r>
            <a:endParaRPr lang="ru-RU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9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1SG		ходить-PFV.F	COP.PRS.SG	вода	приносить-IPFV_PT\PURP-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F</a:t>
            </a:r>
            <a:endParaRPr lang="ru-RU" sz="19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ɔ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age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река		APUD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 </a:t>
            </a:r>
            <a:r>
              <a:rPr lang="ru-RU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Его жена сказала, </a:t>
            </a:r>
            <a:r>
              <a:rPr lang="ru-RU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</a:t>
            </a:r>
            <a:r>
              <a:rPr lang="ru-RU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я пошла к реке принести воды</a:t>
            </a:r>
          </a:p>
        </p:txBody>
      </p:sp>
    </p:spTree>
    <p:extLst>
      <p:ext uri="{BB962C8B-B14F-4D97-AF65-F5344CB8AC3E}">
        <p14:creationId xmlns:p14="http://schemas.microsoft.com/office/powerpoint/2010/main" val="3492578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86F28-09F4-4ED7-AAF5-4372E67E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bʰɛi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5FD431-7CD4-4FA2-8983-222124405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bʰɐi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выступает как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цитативный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маркер, передающий речь, мысли, причём неважно чьи: того же субъекта, что в главном предложении или другого.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 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убъект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совпадает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ebe	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is-IS" sz="18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tese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sotsu</a:t>
            </a: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	bʰɛi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is-IS" sz="18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mẽ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tə	bɐɽa		gɐlt	kɔm	kɛru		eie	tə	mera		beʈʈa	bətsau.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‎‎‎Потом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она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подумала, </a:t>
            </a: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что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, мол,</a:t>
            </a: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большую ошибку сделала, он спас моего сына.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220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FFC8F-2738-4534-857D-E4E583194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bʰɛi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5678B-71C4-4A3F-BFCF-F2F81A3F8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bʰɐi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выступает как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цитативный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маркер, передающий речь, мысли, причём неважно чьи: того же субъекта, что в главном предложении или другого.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убъект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не совпадает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s-IS" sz="20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mẽ</a:t>
            </a: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ɛɳɖa		nɛi	sotsu		tʰi	</a:t>
            </a:r>
            <a:r>
              <a:rPr lang="is-I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	bʰɛi	</a:t>
            </a:r>
            <a:r>
              <a:rPr lang="is-IS" sz="2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eie</a:t>
            </a: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mera		beʈʈa	bətsaɳeri					tẽje	/	kiɽa		maru		sa	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‎ </a:t>
            </a:r>
            <a:r>
              <a:rPr lang="is-IS" sz="2000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Я</a:t>
            </a:r>
            <a:r>
              <a:rPr lang="is-I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так не подумала, </a:t>
            </a:r>
            <a:r>
              <a:rPr lang="is-I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что</a:t>
            </a:r>
            <a:r>
              <a:rPr lang="is-I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is-IS" sz="2000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он</a:t>
            </a:r>
            <a:r>
              <a:rPr lang="is-I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ради спасения моего сына убил змею.</a:t>
            </a:r>
            <a:endParaRPr lang="ru-RU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263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BF45F-6CC9-495D-BC01-2AC863DB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bʰɛi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D47106-B169-4C35-B0A5-539FD6323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Дополнительное выделение (сильная эмоция)</a:t>
            </a:r>
            <a:endParaRPr lang="is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tese	bolu		</a:t>
            </a: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	bʰɐi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| 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eie	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	kɛru		</a:t>
            </a: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bʰɐi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| sɔ	lagi		dzore		dzore		rondi.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‎‎‎</a:t>
            </a:r>
            <a:r>
              <a:rPr lang="is-I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Она сказала, </a:t>
            </a:r>
            <a:r>
              <a:rPr lang="is-I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ой, что</a:t>
            </a:r>
            <a:r>
              <a:rPr lang="is-I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он наделал, 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эй! </a:t>
            </a:r>
            <a:r>
              <a:rPr lang="is-I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она стала сильно плакать.</a:t>
            </a:r>
            <a:endParaRPr lang="ru-RU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ru-RU" dirty="0"/>
          </a:p>
        </p:txBody>
      </p:sp>
      <p:pic>
        <p:nvPicPr>
          <p:cNvPr id="4" name="Нирмала2">
            <a:hlinkClick r:id="" action="ppaction://media"/>
            <a:extLst>
              <a:ext uri="{FF2B5EF4-FFF2-40B4-BE49-F238E27FC236}">
                <a16:creationId xmlns:a16="http://schemas.microsoft.com/office/drawing/2014/main" id="{4AD262CE-6239-41AE-B405-0F660718A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0008" y="4831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9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D6D3E-CAE2-48BA-BF6F-2EC8BA6C7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bʰɛi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076407-8218-4257-82B2-CE3AA0A9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2205773"/>
            <a:ext cx="8915400" cy="377762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Можно и без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tese	budzu		eie	</a:t>
            </a: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bʰɐi	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mera		beʈa		kʰau	/	</a:t>
            </a: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	bʰɐi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| 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məkau		eie	mera		beʈa		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s-I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Она подумала</a:t>
            </a:r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, о</a:t>
            </a:r>
            <a:r>
              <a:rPr lang="is-IS" i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н, </a:t>
            </a: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мол</a:t>
            </a:r>
            <a:r>
              <a:rPr lang="is-IS" b="1" i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,  </a:t>
            </a:r>
            <a:r>
              <a:rPr lang="is-I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съел моего сына</a:t>
            </a:r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, 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что</a:t>
            </a:r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is-I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он убил моего сына.</a:t>
            </a:r>
            <a:endParaRPr lang="ru-RU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ru-RU" dirty="0"/>
          </a:p>
        </p:txBody>
      </p:sp>
      <p:pic>
        <p:nvPicPr>
          <p:cNvPr id="4" name="Нирмала">
            <a:hlinkClick r:id="" action="ppaction://media"/>
            <a:extLst>
              <a:ext uri="{FF2B5EF4-FFF2-40B4-BE49-F238E27FC236}">
                <a16:creationId xmlns:a16="http://schemas.microsoft.com/office/drawing/2014/main" id="{B26B83A7-1BC9-41CF-B0A6-95F6C5583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0416" y="4094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2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75C72-2B9E-4A39-8747-4AC08A798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bʰɛi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DDCDB5-8146-4503-A44E-AEADCDBC3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С глаголами восприятия семантика приобретает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эвиденциальный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оттенок</a:t>
            </a:r>
            <a:endParaRPr lang="is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au		ta	/	bʰaɭu		teie		/	</a:t>
            </a:r>
            <a:r>
              <a:rPr lang="is-I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	bʰɐi</a:t>
            </a: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e	</a:t>
            </a:r>
            <a:r>
              <a:rPr lang="is-I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tə</a:t>
            </a: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|	apɳe ap	e	|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is-I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laga		hunda			ɔkʰdʰire		ki	|	laga		hunda			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s-I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‎‎Пошел и увидел, </a:t>
            </a:r>
            <a:r>
              <a:rPr lang="is-I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что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, мол,</a:t>
            </a:r>
            <a:r>
              <a:rPr lang="is-I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is-I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это само собой происходит там, что происходит.</a:t>
            </a:r>
            <a:endParaRPr lang="ru-RU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172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8222F-D8B6-4A22-9863-2DF3F2050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bʰɛi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FF1702-D2B6-4076-A397-80E8CE9C4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Без дополнительных значений («то что»)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bɐʈ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|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ebe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mũ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ʈɐim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nɛi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rɔhnda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</a:t>
            </a:r>
            <a:r>
              <a:rPr lang="ru-R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bʰɛi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haũ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apɳe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grã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dzaija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bʰaɭɳu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kitsʰ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но		сейчас	1SG.OBL	время	NEG.COP	оставаться	IPFV_PT\NEG.IPFV	M	что	DISC	1SG	свой	OBL	деревня	идти	CVB	смотреть	FUT.UNCERT.1SG	что-то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‎Но сейчас у меня не остается времени ездить в свою деревню на что-то смотреть.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166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E44833-9C8D-4F85-B1B1-D6580A8DE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</a:t>
            </a:r>
            <a:r>
              <a:rPr lang="is-I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ə (ta)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6E6E0E-0D38-4ED1-BC68-42D44CD62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364927" cy="2541037"/>
          </a:xfrm>
        </p:spPr>
        <p:txBody>
          <a:bodyPr/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</a:t>
            </a:r>
            <a:r>
              <a:rPr lang="is-I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ə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–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маркер контрастивной темы</a:t>
            </a:r>
          </a:p>
          <a:p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энклитика может присоединяться практически ко всему</a:t>
            </a:r>
          </a:p>
          <a:p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Используется для противопоставления</a:t>
            </a:r>
          </a:p>
          <a:p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Маркирует противоположное первоначальным предположениям, ожиданиям</a:t>
            </a:r>
          </a:p>
          <a:p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02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A145B-3357-4C41-8B17-5287CC7D1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</a:t>
            </a:r>
            <a:r>
              <a:rPr lang="is-I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ə (ta)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FEDF2B-D67C-4FF9-8D96-965CB93D5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pər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eie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nɛi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kʰa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-u		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tʰi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	</a:t>
            </a:r>
            <a:r>
              <a:rPr lang="is-I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SG.M.PROX.ERG		NEG		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есть	</a:t>
            </a:r>
            <a:r>
              <a:rPr lang="is-I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PFV.SG.M	COP.PS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eie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tə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kiɽ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-a			mar-u			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tʰi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.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3SG.M.PROX.ERG		TOP		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змея</a:t>
            </a:r>
            <a:r>
              <a:rPr lang="is-I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DIR.M		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бить</a:t>
            </a:r>
            <a:r>
              <a:rPr lang="is-I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PFV.SG.M	COP.PST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r>
              <a:rPr lang="ru-RU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 </a:t>
            </a:r>
            <a: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 не </a:t>
            </a:r>
            <a:r>
              <a:rPr lang="ru-RU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съел (ребёнка), </a:t>
            </a:r>
            <a: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он-то </a:t>
            </a:r>
            <a:r>
              <a:rPr lang="ru-RU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убил змею.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029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FFD0A-F897-4F18-9AB1-9C9455535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</a:t>
            </a:r>
            <a:r>
              <a:rPr lang="is-I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ə (ta)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5CBB90-A10F-4830-9771-FBCCB9FA8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80931"/>
            <a:ext cx="9176690" cy="5243804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Помимо существительных и местоимений 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энклитически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может присоединяется к глаголам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, наречиям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и даже к частицам.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tɔkʰe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tə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[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dʒɐngəl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]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bɐʈ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|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там	</a:t>
            </a: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COP.PRS.SG	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COP.PRS.SG	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лес		</a:t>
            </a: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но</a:t>
            </a:r>
            <a:endParaRPr lang="is-IS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nəi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ɔtʰi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dzadətər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|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NEG	NEG.COP2	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тоже	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COP.PRS.SG	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большей частью</a:t>
            </a:r>
            <a:endParaRPr lang="ru-RU" dirty="0"/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loka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hi	|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tɔkʰe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люди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PL	COP.PRS.PL		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там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Там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вот</a:t>
            </a:r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тоже есть лес, но как будто нет, там много народу.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23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C665F-969D-4B43-BF10-112F292B4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Куллуи – малый индоарийский язык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70FC74-FB2F-45A9-8FF5-54ADE01F7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170" y="1399592"/>
            <a:ext cx="10366311" cy="4683967"/>
          </a:xfrm>
        </p:spPr>
        <p:txBody>
          <a:bodyPr>
            <a:noAutofit/>
          </a:bodyPr>
          <a:lstStyle/>
          <a:p>
            <a:r>
              <a:rPr lang="ru-RU" dirty="0"/>
              <a:t>Северная Индия, штат Химачал-Прадеш, округ Куллу и др.</a:t>
            </a:r>
          </a:p>
          <a:p>
            <a:r>
              <a:rPr lang="ru-RU" dirty="0"/>
              <a:t>Индоарийский язык, группа химачали (химачальские пахари)</a:t>
            </a:r>
          </a:p>
          <a:p>
            <a:r>
              <a:rPr lang="ru-RU" dirty="0"/>
              <a:t>Группа химачали представляет собой диалектный континуум, число носителей – порядка 6 млн чел. Количество идиомов, входящих в группу, посчитать невозможно из-за слабой изученности группы в целом и невозможности отделить «языки» от «диалектов». (по оценкам от 10 до 60)</a:t>
            </a:r>
          </a:p>
          <a:p>
            <a:r>
              <a:rPr lang="ru-RU" dirty="0"/>
              <a:t>Количество носителей куллуи точно неизвестно (по оценкам от 100 до 170 тыс. чел.)</a:t>
            </a:r>
          </a:p>
          <a:p>
            <a:r>
              <a:rPr lang="ru-RU" dirty="0"/>
              <a:t>Куллуи, как и другие языки группы химачали, не имеет ни статуса официального языка, ни литературного стандарта и стандартизованной письменности, являясь преимущественно языком устной коммуникации</a:t>
            </a:r>
          </a:p>
          <a:p>
            <a:r>
              <a:rPr lang="ru-RU" dirty="0"/>
              <a:t>Большая часть носителей двуязычны, так как школьное образование на хинди; распространено и мультиязычие</a:t>
            </a:r>
          </a:p>
          <a:p>
            <a:r>
              <a:rPr lang="ru-RU" dirty="0"/>
              <a:t>Степень витальности – уязвимый (</a:t>
            </a:r>
            <a:r>
              <a:rPr lang="en-US" dirty="0"/>
              <a:t>Vulnerable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8278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674C5-F87E-4190-A029-2D6D7D442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</a:t>
            </a:r>
            <a:r>
              <a:rPr lang="is-I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ə (ta)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979656-C5C7-4528-82D1-147EBD3A2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etr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	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(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настолько-М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)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tə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mumb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pure		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dʰɛnge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dɐsuda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nəi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ɔtʰi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‎‎</a:t>
            </a:r>
            <a:r>
              <a:rPr lang="ru-RU" sz="2400" b="1" i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Нас</a:t>
            </a:r>
            <a:r>
              <a:rPr lang="ru-RU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только</a:t>
            </a:r>
            <a:r>
              <a:rPr lang="en-US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ru-RU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ведь </a:t>
            </a: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мне подробно не рассказывали.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ɛ</a:t>
            </a:r>
            <a:r>
              <a:rPr lang="en-US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(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NEG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)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ə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|	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ɛɳɖ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ə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re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ʰɐʈ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lai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ɛ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ka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zi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‎‎‎</a:t>
            </a:r>
            <a:r>
              <a:rPr lang="ru-RU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Иначе </a:t>
            </a: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таким образом доску прикрепить можно.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854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1C9CB-CF9E-45BE-948B-E138D22A8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</a:t>
            </a:r>
            <a:r>
              <a:rPr lang="is-I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ə</a:t>
            </a:r>
            <a:r>
              <a:rPr lang="ru-RU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и </a:t>
            </a:r>
            <a:r>
              <a:rPr lang="is-IS" b="1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bʰɛi</a:t>
            </a:r>
            <a:r>
              <a:rPr lang="ru-RU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2214C8-00CA-4638-AAC4-FA7DA0CAC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tebe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bolu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ki	/	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tebe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sotsu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	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bʰɛi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mẽ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tə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bɐɽa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gɐlt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kɔm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kɛru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eie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tə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mera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beʈʈa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bətsau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.</a:t>
            </a:r>
          </a:p>
          <a:p>
            <a:pPr marL="0" indent="0">
              <a:buNone/>
            </a:pP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‎‎</a:t>
            </a:r>
            <a:r>
              <a:rPr lang="ru-RU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Потом она сказала, потом она подумала, </a:t>
            </a:r>
            <a: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что, мол, я-то</a:t>
            </a:r>
            <a:r>
              <a:rPr lang="ru-RU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большую ошибку сделала, </a:t>
            </a:r>
            <a: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он-то</a:t>
            </a:r>
            <a:r>
              <a:rPr lang="ru-RU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спас моего сына.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798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1483B-FD1A-4A0F-B2CF-DA54FAAB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Эвиденциальность</a:t>
            </a:r>
            <a:r>
              <a:rPr lang="ru-RU" dirty="0"/>
              <a:t> + </a:t>
            </a:r>
            <a:r>
              <a:rPr lang="ru-RU" dirty="0" err="1"/>
              <a:t>контрастивная</a:t>
            </a:r>
            <a:r>
              <a:rPr lang="ru-RU" dirty="0"/>
              <a:t> тема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6B2588-F0B7-464A-A8B0-C52B08E5E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tə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tɔkʰe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tese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	her-u	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тогда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там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3SG.F.DIST.ERG	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смотреть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-PFV.SG.M	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	</a:t>
            </a:r>
            <a:endParaRPr lang="ru-RU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		</a:t>
            </a:r>
            <a:r>
              <a:rPr lang="en-US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bʰau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tə</a:t>
            </a: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bʰɐi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что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ребенок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TOP	DISC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bɐɽ-i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ʃobl-i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tɛre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	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sut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-a				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sa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очень-F		хороший-F	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образ_действия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спать-GER\IPFV		COP.PRS.SG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‎ ‎‎</a:t>
            </a:r>
            <a:r>
              <a:rPr lang="ru-RU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И там она увидела, что ребенок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-то ведь</a:t>
            </a:r>
            <a:r>
              <a:rPr lang="ru-RU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прекрасно спит.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97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4F9DD-28AD-42EA-9E4B-80D6DCE0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Эвиденциальность</a:t>
            </a:r>
            <a:r>
              <a:rPr lang="ru-RU" dirty="0"/>
              <a:t> + </a:t>
            </a:r>
            <a:r>
              <a:rPr lang="ru-RU" dirty="0" err="1"/>
              <a:t>контрастивная</a:t>
            </a:r>
            <a:r>
              <a:rPr lang="ru-RU" dirty="0"/>
              <a:t> тема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D9A516-1CFB-4EA3-8A59-7F19D7DB0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ɔr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e				</a:t>
            </a:r>
            <a:r>
              <a:rPr lang="ru-RU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kʰun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tə</a:t>
            </a:r>
            <a:r>
              <a:rPr lang="ru-RU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</a:t>
            </a:r>
            <a:r>
              <a:rPr lang="ru-RU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bʰɐi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/	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и	3.PROX.DIR	кровь	TOP		DISC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kiɽere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					</a:t>
            </a:r>
            <a:r>
              <a:rPr lang="ru-RU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nikt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-a				</a:t>
            </a:r>
            <a:r>
              <a:rPr lang="ru-RU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sa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змея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OBL-GEN-GEN/EX_POSS	выходить-PFV.SG.M	COP.PRS.SG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‎ ‎‎</a:t>
            </a:r>
            <a:r>
              <a:rPr lang="ru-RU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А кровь-то у змеи вытекла.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718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0AF8A-4174-4E7D-88B8-63258D37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77DCE2-56BC-40F0-AAB3-8699D1445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1754155"/>
            <a:ext cx="8980747" cy="4157067"/>
          </a:xfrm>
        </p:spPr>
        <p:txBody>
          <a:bodyPr/>
          <a:lstStyle/>
          <a:p>
            <a:r>
              <a:rPr lang="ru-RU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‘не так ли’, ‘ну’ – выражает подтверждение какой-то мысли, маркирует зачин или окончание рассказа, выполняет функцию налаживания обратной связи от слушателя, переспроса, самоисправления</a:t>
            </a:r>
          </a:p>
          <a:p>
            <a:r>
              <a:rPr lang="ru-RU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bʰɐi</a:t>
            </a:r>
            <a: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‘мол’, ‘-то’ – используется для передачи косвенной речи, чужого мнения, маркер слабой эмфазы</a:t>
            </a:r>
          </a:p>
          <a:p>
            <a:r>
              <a:rPr lang="ru-RU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tə</a:t>
            </a:r>
            <a: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</a:t>
            </a:r>
            <a: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‘-то’, ‘вот’ – маркер контрастивной темы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064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7EC5F06-008A-40FF-85F3-F5B6612A5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1386" y="2721429"/>
            <a:ext cx="5654321" cy="1850572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ɛɳɖ</a:t>
            </a:r>
            <a:r>
              <a:rPr lang="ru-RU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	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na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hoa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sa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ru-RU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[</a:t>
            </a:r>
            <a:r>
              <a:rPr lang="en-US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stori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].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Вот такая история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</a:t>
            </a:r>
            <a:endParaRPr lang="ru-RU" sz="4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D92A27-54D7-4E69-B978-9E3C9DAE2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707" y="213049"/>
            <a:ext cx="3884614" cy="643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03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9B342-752E-4823-ACD8-062E7E29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Записи текстов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114D88-CB5A-4874-BAA9-7FEEF9935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217" y="1166327"/>
            <a:ext cx="10132620" cy="5576973"/>
          </a:xfrm>
        </p:spPr>
      </p:pic>
    </p:spTree>
    <p:extLst>
      <p:ext uri="{BB962C8B-B14F-4D97-AF65-F5344CB8AC3E}">
        <p14:creationId xmlns:p14="http://schemas.microsoft.com/office/powerpoint/2010/main" val="3621268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B706F-9002-4733-8E65-8318FD36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Звуковой корпус куллуи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2A81DA-4041-4543-ADD0-30E284592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1289" y="1396446"/>
            <a:ext cx="9600711" cy="5461554"/>
          </a:xfrm>
        </p:spPr>
      </p:pic>
    </p:spTree>
    <p:extLst>
      <p:ext uri="{BB962C8B-B14F-4D97-AF65-F5344CB8AC3E}">
        <p14:creationId xmlns:p14="http://schemas.microsoft.com/office/powerpoint/2010/main" val="2434000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EAB143-EDC3-41EC-85EC-4A9045A67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Звуковой корпус куллуи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BBD5848-163D-42F4-88F7-CD929039F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8163" y="1255189"/>
            <a:ext cx="9703837" cy="5602811"/>
          </a:xfrm>
        </p:spPr>
      </p:pic>
    </p:spTree>
    <p:extLst>
      <p:ext uri="{BB962C8B-B14F-4D97-AF65-F5344CB8AC3E}">
        <p14:creationId xmlns:p14="http://schemas.microsoft.com/office/powerpoint/2010/main" val="3625897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C3B3E-0DFD-4ACE-AFA8-EF0E617B9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Дискурсивные слова, дискурсивные маркеры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3B7644-D648-451E-89E3-38CE00CA1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С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интагматически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зависимые элементы, разграничивающие единицы диалога, которые обладают связующей функцией на уровне локальной связности, т.е. связывают рядом стоящие высказывания. Функционируют на трех уровнях дискурса: референтном, межличностном и экспрессивном, осуществляют связь всех уровней (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Schiffrin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1987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Устанавливают связь между частями дискурса, между главной частью и тем сегментом текста, который они вводят (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Fraser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1999)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Проект «Линейные и нелинейные способы обеспечения целостности и связности текста на языках Азии и Африки» на материале восточных языков под руководством В.Б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Касевича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(СПбГУ): </a:t>
            </a:r>
            <a:r>
              <a:rPr lang="ru-RU" sz="18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Основным критерием отнесения той или иной лексемы к числу ДС можно считать возможность ее «безболезненного» изъятия из высказывания, смысл и грамматическая структура которого должны оставаться неизменными вне зависимости от присутствия в нем дискурсивных слов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(Касевич и др. 2014)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205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57DE0-F338-4DDF-8166-1725CF65C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Типы дискурсивных слов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C3890C-74A8-440E-82E0-3DDD8C3E2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коннекторы</a:t>
            </a:r>
          </a:p>
          <a:p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единицы, передающие семантику сильной эмфазы</a:t>
            </a:r>
          </a:p>
          <a:p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частицы со значением слабой эмфазы</a:t>
            </a:r>
          </a:p>
          <a:p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элементы, маркирующие контрастивную тему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</a:rPr>
              <a:t>(Касевич и др. 2014)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1034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72F2A8-C9CF-4DE1-83B0-E1AEB31E8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640" y="0"/>
            <a:ext cx="1037635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6388D-E13D-4499-B428-C90A9CB98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2288" y="1631816"/>
            <a:ext cx="2892489" cy="2660266"/>
          </a:xfrm>
        </p:spPr>
        <p:txBody>
          <a:bodyPr>
            <a:normAutofit/>
          </a:bodyPr>
          <a:lstStyle/>
          <a:p>
            <a:r>
              <a:rPr lang="ru-RU" b="1" dirty="0"/>
              <a:t>Семейный храм (</a:t>
            </a:r>
            <a:r>
              <a:rPr lang="ru-RU" b="1" dirty="0" err="1"/>
              <a:t>Ранвир</a:t>
            </a:r>
            <a:r>
              <a:rPr lang="ru-RU" b="1" dirty="0"/>
              <a:t> и </a:t>
            </a:r>
            <a:r>
              <a:rPr lang="ru-RU" b="1" dirty="0" err="1"/>
              <a:t>Трипура</a:t>
            </a:r>
            <a:r>
              <a:rPr lang="ru-RU" b="1" dirty="0"/>
              <a:t>)</a:t>
            </a:r>
          </a:p>
        </p:txBody>
      </p:sp>
      <p:pic>
        <p:nvPicPr>
          <p:cNvPr id="4" name="Ранвир и Трипура">
            <a:hlinkClick r:id="" action="ppaction://media"/>
            <a:extLst>
              <a:ext uri="{FF2B5EF4-FFF2-40B4-BE49-F238E27FC236}">
                <a16:creationId xmlns:a16="http://schemas.microsoft.com/office/drawing/2014/main" id="{347FFAA0-EA73-4CF8-8839-2DB9601C6AA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521" y="186113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11746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1621</TotalTime>
  <Words>2723</Words>
  <Application>Microsoft Office PowerPoint</Application>
  <PresentationFormat>Широкоэкранный</PresentationFormat>
  <Paragraphs>211</Paragraphs>
  <Slides>35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Century Gothic</vt:lpstr>
      <vt:lpstr>Wingdings 3</vt:lpstr>
      <vt:lpstr>Легкий дым</vt:lpstr>
      <vt:lpstr>ДИСКУРСИВНЫЕ СЛОВА В КУЛЛУИ: КОРПУСНОЕ ИССЛЕДОВАНИЕ </vt:lpstr>
      <vt:lpstr>Проект по документации куллуи</vt:lpstr>
      <vt:lpstr>Куллуи – малый индоарийский язык</vt:lpstr>
      <vt:lpstr>Записи текстов</vt:lpstr>
      <vt:lpstr>Звуковой корпус куллуи</vt:lpstr>
      <vt:lpstr>Звуковой корпус куллуи</vt:lpstr>
      <vt:lpstr>Дискурсивные слова, дискурсивные маркеры</vt:lpstr>
      <vt:lpstr>Типы дискурсивных слов</vt:lpstr>
      <vt:lpstr>Семейный храм (Ранвир и Трипура)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Зачин текста - членит фразу на тему и рему</vt:lpstr>
      <vt:lpstr>Зачин текста – с изменением порядка слов</vt:lpstr>
      <vt:lpstr>bʰɛi  </vt:lpstr>
      <vt:lpstr>bʰɛi</vt:lpstr>
      <vt:lpstr>bʰɛi</vt:lpstr>
      <vt:lpstr>bʰɛi</vt:lpstr>
      <vt:lpstr>bʰɛi</vt:lpstr>
      <vt:lpstr>bʰɛi</vt:lpstr>
      <vt:lpstr>bʰɛi</vt:lpstr>
      <vt:lpstr>bʰɛi</vt:lpstr>
      <vt:lpstr>bʰɛi</vt:lpstr>
      <vt:lpstr>tə (ta)</vt:lpstr>
      <vt:lpstr>tə (ta)</vt:lpstr>
      <vt:lpstr>tə (ta)</vt:lpstr>
      <vt:lpstr>tə (ta)</vt:lpstr>
      <vt:lpstr>tə и bʰɛi </vt:lpstr>
      <vt:lpstr>Эвиденциальность + контрастивная тема</vt:lpstr>
      <vt:lpstr>Эвиденциальность + контрастивная тема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ДИСКУРСИВНЫЕ СЛОВА В КУЛЛУИ: КОРПУСНОЕ ИССЛЕДОВАНИЕ </dc:title>
  <dc:creator>Julia Mazurova</dc:creator>
  <cp:lastModifiedBy>Julia Mazurova</cp:lastModifiedBy>
  <cp:revision>42</cp:revision>
  <dcterms:created xsi:type="dcterms:W3CDTF">2023-04-27T18:37:41Z</dcterms:created>
  <dcterms:modified xsi:type="dcterms:W3CDTF">2023-04-29T10:59:39Z</dcterms:modified>
</cp:coreProperties>
</file>